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51" r:id="rId9"/>
    <p:sldId id="352" r:id="rId10"/>
    <p:sldId id="353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99"/>
    <a:srgbClr val="FFFF99"/>
    <a:srgbClr val="33CCFF"/>
    <a:srgbClr val="FF66FF"/>
    <a:srgbClr val="99FF33"/>
    <a:srgbClr val="666699"/>
    <a:srgbClr val="FF6699"/>
    <a:srgbClr val="FF9966"/>
    <a:srgbClr val="66FF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85" d="100"/>
          <a:sy n="85" d="100"/>
        </p:scale>
        <p:origin x="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BAAC5D-E2E7-4706-B7CD-6930C9CE6BC9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847557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B4BF4D-0CAF-441F-8EC8-3010CAA884DE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887491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CBC72E-D422-4887-89CD-58575756A2A7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345670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3978E6-1057-4760-AC77-D49F63E0D8CF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931235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61EC55-8308-4E5A-9BC9-5569BDF85A2D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886703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3CEE55-1855-46E4-BD1C-296A5DD09F3A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098487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525783-2584-4426-BFFE-950E4A212498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805566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D83381-F5F1-448E-847E-265C7322DB46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482148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06E2F4-1021-42A5-8638-0893E572C663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932259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4BE065-F463-41C4-B4ED-9FB5235622DA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613888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6C1948-FDE9-4631-8033-519071E22A83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542578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s-ES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s-ES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07967" y="6237288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9815B1B6-0698-4BB8-9592-D0D416DB2C01}" type="slidenum">
              <a:rPr lang="es-ES" altLang="en-US"/>
              <a:pPr/>
              <a:t>‹#›</a:t>
            </a:fld>
            <a:endParaRPr lang="es-ES" alt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4467" y="6702425"/>
            <a:ext cx="1037167" cy="13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1184468" y="6669088"/>
            <a:ext cx="385233" cy="18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9957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018039" y="3954764"/>
            <a:ext cx="4600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Instruction: </a:t>
            </a:r>
            <a:r>
              <a:rPr lang="en-US" b="1" dirty="0"/>
              <a:t>NGUYEN ANH MINH (M. Sc.)</a:t>
            </a:r>
            <a:endParaRPr lang="en-GB" b="1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29944" y="2586906"/>
            <a:ext cx="5576551" cy="1053182"/>
          </a:xfrm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Spring AOP </a:t>
            </a:r>
            <a:endParaRPr lang="en-GB" b="1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491" y="392195"/>
            <a:ext cx="2185420" cy="162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41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AOP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148" y="1417638"/>
            <a:ext cx="8489704" cy="472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6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2067" y="2510013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General Spring </a:t>
            </a:r>
            <a:r>
              <a:rPr lang="en-US" dirty="0" err="1" smtClean="0"/>
              <a:t>IoC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245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Spring </a:t>
            </a:r>
            <a:r>
              <a:rPr lang="en-US" dirty="0" err="1" smtClean="0">
                <a:solidFill>
                  <a:schemeClr val="accent5">
                    <a:lumMod val="75000"/>
                  </a:schemeClr>
                </a:solidFill>
              </a:rPr>
              <a:t>Ioc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Process</a:t>
            </a:r>
            <a:endParaRPr lang="en-GB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876" y="1196622"/>
            <a:ext cx="8632018" cy="531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23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Develop POJO library</a:t>
            </a:r>
            <a:endParaRPr lang="en-GB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933" y="1253067"/>
            <a:ext cx="8194751" cy="503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Develop POJO library</a:t>
            </a:r>
            <a:endParaRPr lang="en-GB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192" y="2028754"/>
            <a:ext cx="10224345" cy="191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5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Develop POJO library</a:t>
            </a:r>
            <a:endParaRPr lang="en-GB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135" y="1417638"/>
            <a:ext cx="8376918" cy="485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6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Create bean definitions</a:t>
            </a:r>
            <a:endParaRPr lang="en-GB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448" y="1553106"/>
            <a:ext cx="9111485" cy="355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82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Registering beans and interdependencies</a:t>
            </a:r>
            <a:endParaRPr lang="en-GB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156" y="1267492"/>
            <a:ext cx="7960429" cy="507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59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Access and use Beans</a:t>
            </a:r>
            <a:endParaRPr lang="en-GB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958" y="1417638"/>
            <a:ext cx="8052667" cy="43228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958" y="5303400"/>
            <a:ext cx="7732370" cy="87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4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777" y="2566458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006699"/>
                </a:solidFill>
              </a:rPr>
              <a:t>Spring AOP </a:t>
            </a:r>
            <a:r>
              <a:rPr lang="en-US" dirty="0" err="1" smtClean="0">
                <a:solidFill>
                  <a:srgbClr val="006699"/>
                </a:solidFill>
              </a:rPr>
              <a:t>helloworld</a:t>
            </a:r>
            <a:endParaRPr lang="en-GB" dirty="0">
              <a:solidFill>
                <a:srgbClr val="006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487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Introduction to Aspect oriented programming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Introduction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Integration with Spring </a:t>
            </a:r>
            <a:r>
              <a:rPr lang="en-US" dirty="0" err="1" smtClean="0">
                <a:solidFill>
                  <a:srgbClr val="002060"/>
                </a:solidFill>
              </a:rPr>
              <a:t>IoC</a:t>
            </a:r>
            <a:endParaRPr lang="en-US" dirty="0" smtClean="0">
              <a:solidFill>
                <a:srgbClr val="002060"/>
              </a:solidFill>
            </a:endParaRPr>
          </a:p>
          <a:p>
            <a:r>
              <a:rPr lang="en-US" dirty="0" smtClean="0">
                <a:solidFill>
                  <a:srgbClr val="002060"/>
                </a:solidFill>
              </a:rPr>
              <a:t>Program integration using </a:t>
            </a:r>
            <a:r>
              <a:rPr lang="en-US" dirty="0" err="1" smtClean="0">
                <a:solidFill>
                  <a:srgbClr val="002060"/>
                </a:solidFill>
              </a:rPr>
              <a:t>pointcuts</a:t>
            </a:r>
            <a:endParaRPr lang="en-US" dirty="0" smtClean="0">
              <a:solidFill>
                <a:srgbClr val="002060"/>
              </a:solidFill>
            </a:endParaRP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215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Spring AOP jars</a:t>
            </a:r>
            <a:endParaRPr lang="en-GB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Spring-aop.jar</a:t>
            </a:r>
          </a:p>
          <a:p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Aopalliance.jar</a:t>
            </a:r>
          </a:p>
          <a:p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Aspectjweaver.jar</a:t>
            </a:r>
          </a:p>
          <a:p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Cglib.jar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0718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Spring AOP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helloworld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process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8533" y="1656646"/>
            <a:ext cx="10972800" cy="452596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Identify concern</a:t>
            </a:r>
          </a:p>
          <a:p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Select join </a:t>
            </a:r>
            <a:r>
              <a:rPr lang="en-US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pointcuts</a:t>
            </a:r>
            <a:endParaRPr lang="en-US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All methods exposed by </a:t>
            </a:r>
            <a:r>
              <a:rPr lang="en-US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coreservlets.CustomerQuery</a:t>
            </a:r>
            <a:endParaRPr lang="en-US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Create advice </a:t>
            </a:r>
          </a:p>
          <a:p>
            <a:pPr lvl="1"/>
            <a:r>
              <a:rPr lang="en-US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E.g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implement </a:t>
            </a:r>
            <a:r>
              <a:rPr lang="en-US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org.aopalliance.intercepts.MethodInterceptor</a:t>
            </a:r>
            <a:endParaRPr lang="en-US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Create AOP definitions file</a:t>
            </a:r>
          </a:p>
          <a:p>
            <a:pPr lvl="1"/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Create file classpath://coreservletsAopContext.xml</a:t>
            </a:r>
          </a:p>
          <a:p>
            <a:pPr lvl="1"/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Register advice beans</a:t>
            </a:r>
          </a:p>
          <a:p>
            <a:pPr lvl="2"/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&lt;bean/&gt;</a:t>
            </a:r>
          </a:p>
          <a:p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Create </a:t>
            </a:r>
            <a:r>
              <a:rPr lang="en-US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pointcut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definitions</a:t>
            </a:r>
          </a:p>
          <a:p>
            <a:pPr lvl="1"/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Identify join points</a:t>
            </a:r>
          </a:p>
          <a:p>
            <a:pPr lvl="1"/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&lt;</a:t>
            </a:r>
            <a:r>
              <a:rPr lang="en-US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aop:config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&gt;&lt;</a:t>
            </a:r>
            <a:r>
              <a:rPr lang="en-US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aop:pointcut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/&gt;&lt;/</a:t>
            </a:r>
            <a:r>
              <a:rPr lang="en-US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aop:config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&gt;</a:t>
            </a:r>
          </a:p>
          <a:p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Define aspects</a:t>
            </a:r>
          </a:p>
          <a:p>
            <a:pPr lvl="1"/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&lt;</a:t>
            </a:r>
            <a:r>
              <a:rPr lang="en-US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aop:config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&gt;&lt;</a:t>
            </a:r>
            <a:r>
              <a:rPr lang="en-US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aop:advisor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/&gt;&lt;/</a:t>
            </a:r>
            <a:r>
              <a:rPr lang="en-US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aop:config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&gt;</a:t>
            </a:r>
            <a:endParaRPr lang="en-GB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76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Select join points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102" y="1620837"/>
            <a:ext cx="7526120" cy="316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6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Select join points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649" y="1316038"/>
            <a:ext cx="8255686" cy="498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80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Create advice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511" y="1230489"/>
            <a:ext cx="9152819" cy="530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7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Create AOP definition file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877" y="1944711"/>
            <a:ext cx="7739206" cy="403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3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Register advice beans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554" y="1838352"/>
            <a:ext cx="8490708" cy="377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9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Create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pointcut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definitions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461" y="1417638"/>
            <a:ext cx="8640404" cy="491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39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4839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Define aspects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589" y="1478314"/>
            <a:ext cx="800100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1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Domain beans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949" y="1259593"/>
            <a:ext cx="7134101" cy="506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66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5934" y="2476147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Aspect oriented programming</a:t>
            </a:r>
            <a:endParaRPr lang="en-GB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42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Initialize Spring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IoC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 container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052" y="1417638"/>
            <a:ext cx="9384860" cy="420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52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Access and use beans without spring AOP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823" y="1309914"/>
            <a:ext cx="8675688" cy="495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35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Access and use Beans with spring AOP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96" y="1279375"/>
            <a:ext cx="8509338" cy="511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8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6244" y="2645481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Integrated process spring </a:t>
            </a:r>
            <a:r>
              <a:rPr lang="en-US" dirty="0" err="1" smtClean="0">
                <a:solidFill>
                  <a:schemeClr val="accent5">
                    <a:lumMod val="50000"/>
                  </a:schemeClr>
                </a:solidFill>
              </a:rPr>
              <a:t>ioc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 and AOP</a:t>
            </a:r>
            <a:endParaRPr lang="en-GB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15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Integrated spring </a:t>
            </a:r>
            <a:r>
              <a:rPr lang="en-US" dirty="0" err="1" smtClean="0">
                <a:solidFill>
                  <a:schemeClr val="accent5">
                    <a:lumMod val="50000"/>
                  </a:schemeClr>
                </a:solidFill>
              </a:rPr>
              <a:t>IoC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 and AOP, step 1</a:t>
            </a:r>
            <a:endParaRPr lang="en-GB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040" y="1428927"/>
            <a:ext cx="7013404" cy="4310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66" y="5867283"/>
            <a:ext cx="3476625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2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Integrated spring </a:t>
            </a:r>
            <a:r>
              <a:rPr lang="en-US" dirty="0" err="1" smtClean="0">
                <a:solidFill>
                  <a:schemeClr val="accent5">
                    <a:lumMod val="50000"/>
                  </a:schemeClr>
                </a:solidFill>
              </a:rPr>
              <a:t>IoC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 and AOP, step2</a:t>
            </a:r>
            <a:endParaRPr lang="en-GB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687" y="1329160"/>
            <a:ext cx="7995602" cy="500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64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Integrated spring </a:t>
            </a:r>
            <a:r>
              <a:rPr lang="en-US" dirty="0" err="1" smtClean="0">
                <a:solidFill>
                  <a:schemeClr val="accent5">
                    <a:lumMod val="50000"/>
                  </a:schemeClr>
                </a:solidFill>
              </a:rPr>
              <a:t>IoC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 and AOP , Step3</a:t>
            </a:r>
            <a:endParaRPr lang="en-GB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797" y="1248305"/>
            <a:ext cx="9436406" cy="395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8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10014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Addressing the application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410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5">
                    <a:lumMod val="50000"/>
                  </a:schemeClr>
                </a:solidFill>
              </a:rPr>
              <a:t>Pointcuts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endParaRPr lang="en-GB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777" y="1303280"/>
            <a:ext cx="8240889" cy="513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39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5">
                    <a:lumMod val="50000"/>
                  </a:schemeClr>
                </a:solidFill>
              </a:rPr>
              <a:t>Pointcut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 definition (PCD)</a:t>
            </a:r>
            <a:endParaRPr lang="en-GB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837" y="1417638"/>
            <a:ext cx="8085000" cy="466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7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 oriented programming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2864554" y="2310452"/>
            <a:ext cx="4549423" cy="121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9" name="Rounded Rectangle 8"/>
          <p:cNvSpPr/>
          <p:nvPr/>
        </p:nvSpPr>
        <p:spPr>
          <a:xfrm>
            <a:off x="790221" y="4345174"/>
            <a:ext cx="3756377" cy="191911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 err="1"/>
              <a:t>Loggin</a:t>
            </a:r>
            <a:r>
              <a:rPr lang="en-GB" dirty="0"/>
              <a:t>g</a:t>
            </a:r>
          </a:p>
          <a:p>
            <a:pPr lvl="1"/>
            <a:r>
              <a:rPr lang="en-US" dirty="0"/>
              <a:t>Transaction management</a:t>
            </a:r>
          </a:p>
          <a:p>
            <a:pPr lvl="1"/>
            <a:r>
              <a:rPr lang="en-US" dirty="0"/>
              <a:t>Error management</a:t>
            </a:r>
          </a:p>
        </p:txBody>
      </p:sp>
      <p:sp>
        <p:nvSpPr>
          <p:cNvPr id="8" name="Oval 7"/>
          <p:cNvSpPr/>
          <p:nvPr/>
        </p:nvSpPr>
        <p:spPr>
          <a:xfrm>
            <a:off x="1257299" y="3834661"/>
            <a:ext cx="2822222" cy="914400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Applied broad </a:t>
            </a:r>
            <a:r>
              <a:rPr lang="en-US" dirty="0"/>
              <a:t>application responsibilities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166913" y="4328278"/>
            <a:ext cx="3756377" cy="1919112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 err="1"/>
              <a:t>E.g</a:t>
            </a:r>
            <a:r>
              <a:rPr lang="en-US" dirty="0"/>
              <a:t> logging</a:t>
            </a:r>
          </a:p>
          <a:p>
            <a:pPr lvl="1"/>
            <a:r>
              <a:rPr lang="en-US" dirty="0"/>
              <a:t>The encapsulation of a responsibility is an advice element</a:t>
            </a:r>
          </a:p>
        </p:txBody>
      </p:sp>
      <p:sp>
        <p:nvSpPr>
          <p:cNvPr id="10" name="Oval 9"/>
          <p:cNvSpPr/>
          <p:nvPr/>
        </p:nvSpPr>
        <p:spPr>
          <a:xfrm>
            <a:off x="7696079" y="3799014"/>
            <a:ext cx="2698044" cy="967161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Modularizes responsibility</a:t>
            </a:r>
          </a:p>
        </p:txBody>
      </p:sp>
      <p:sp>
        <p:nvSpPr>
          <p:cNvPr id="13" name="Isosceles Triangle 12"/>
          <p:cNvSpPr/>
          <p:nvPr/>
        </p:nvSpPr>
        <p:spPr>
          <a:xfrm>
            <a:off x="4618526" y="1461640"/>
            <a:ext cx="2698045" cy="219505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 rot="18028190">
            <a:off x="3867121" y="2294548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Inversion of Controlling</a:t>
            </a:r>
          </a:p>
        </p:txBody>
      </p:sp>
      <p:sp>
        <p:nvSpPr>
          <p:cNvPr id="16" name="TextBox 15"/>
          <p:cNvSpPr txBox="1"/>
          <p:nvPr/>
        </p:nvSpPr>
        <p:spPr>
          <a:xfrm rot="3499498">
            <a:off x="5272830" y="2303619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Aspect-oriented programming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33324" y="3678621"/>
            <a:ext cx="233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Integrating Abstraction</a:t>
            </a:r>
          </a:p>
        </p:txBody>
      </p:sp>
    </p:spTree>
    <p:extLst>
      <p:ext uri="{BB962C8B-B14F-4D97-AF65-F5344CB8AC3E}">
        <p14:creationId xmlns:p14="http://schemas.microsoft.com/office/powerpoint/2010/main" val="351565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5">
                    <a:lumMod val="50000"/>
                  </a:schemeClr>
                </a:solidFill>
              </a:rPr>
              <a:t>Pointcut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 definition (PCD)</a:t>
            </a:r>
            <a:endParaRPr lang="en-GB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892" y="1286933"/>
            <a:ext cx="7287521" cy="464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5934" y="260032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Execution PCD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510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Execution PCD details</a:t>
            </a:r>
            <a:endParaRPr lang="en-GB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199" y="1417637"/>
            <a:ext cx="7941933" cy="487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85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Execution PCD guidelines</a:t>
            </a:r>
            <a:endParaRPr lang="en-GB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422" y="1232807"/>
            <a:ext cx="8108422" cy="512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7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Execution PCD guidelines</a:t>
            </a:r>
            <a:endParaRPr lang="en-GB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377" y="1806223"/>
            <a:ext cx="7385631" cy="324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4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Integrated PCD guidelines, Step1</a:t>
            </a:r>
            <a:endParaRPr lang="en-GB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220" y="1417638"/>
            <a:ext cx="7676444" cy="477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3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Integrated Spring </a:t>
            </a:r>
            <a:r>
              <a:rPr lang="en-US" dirty="0" err="1" smtClean="0">
                <a:solidFill>
                  <a:schemeClr val="accent5">
                    <a:lumMod val="50000"/>
                  </a:schemeClr>
                </a:solidFill>
              </a:rPr>
              <a:t>IoC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 and AOP, Step2</a:t>
            </a:r>
            <a:endParaRPr lang="en-GB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430" y="1284590"/>
            <a:ext cx="8092080" cy="511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Integrated spring </a:t>
            </a:r>
            <a:r>
              <a:rPr lang="en-US" dirty="0" err="1" smtClean="0">
                <a:solidFill>
                  <a:schemeClr val="accent5">
                    <a:lumMod val="50000"/>
                  </a:schemeClr>
                </a:solidFill>
              </a:rPr>
              <a:t>IoC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 and AOP ,step3</a:t>
            </a:r>
            <a:endParaRPr lang="en-GB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298" y="1636889"/>
            <a:ext cx="8644074" cy="383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8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Execution PCD process , Step1 highlights</a:t>
            </a:r>
            <a:endParaRPr lang="en-GB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290" y="1207912"/>
            <a:ext cx="8147800" cy="515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79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Select join points</a:t>
            </a:r>
            <a:endParaRPr lang="en-GB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403" y="2099734"/>
            <a:ext cx="8278552" cy="331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2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838199" y="4450822"/>
            <a:ext cx="5775503" cy="730779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838199" y="1690688"/>
            <a:ext cx="3903133" cy="679979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 oriented programming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000" dirty="0" smtClean="0">
                <a:solidFill>
                  <a:srgbClr val="006699"/>
                </a:solidFill>
              </a:rPr>
              <a:t>Identify program facets</a:t>
            </a:r>
          </a:p>
          <a:p>
            <a:pPr lvl="1"/>
            <a:r>
              <a:rPr lang="en-US" sz="30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Use mechanism beyond OO models</a:t>
            </a:r>
          </a:p>
          <a:p>
            <a:pPr lvl="1"/>
            <a:r>
              <a:rPr lang="en-US" sz="30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E.g. All POJO getter methods from </a:t>
            </a:r>
          </a:p>
          <a:p>
            <a:pPr lvl="1"/>
            <a:r>
              <a:rPr lang="en-US" sz="30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Target execution point is the joint point</a:t>
            </a:r>
          </a:p>
          <a:p>
            <a:pPr lvl="2"/>
            <a:r>
              <a:rPr lang="en-US" sz="30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E.g. constructor or method invocation</a:t>
            </a:r>
          </a:p>
          <a:p>
            <a:pPr lvl="1"/>
            <a:r>
              <a:rPr lang="en-US" sz="3000" dirty="0" smtClean="0">
                <a:solidFill>
                  <a:schemeClr val="tx2">
                    <a:lumMod val="75000"/>
                    <a:lumOff val="25000"/>
                  </a:schemeClr>
                </a:solidFill>
              </a:rPr>
              <a:t>Program component linking the execution target is point cut</a:t>
            </a:r>
          </a:p>
          <a:p>
            <a:r>
              <a:rPr lang="en-US" sz="3000" dirty="0" smtClean="0">
                <a:solidFill>
                  <a:srgbClr val="00B050"/>
                </a:solidFill>
              </a:rPr>
              <a:t>Applies advisor to program facets</a:t>
            </a:r>
          </a:p>
          <a:p>
            <a:pPr lvl="1"/>
            <a:r>
              <a:rPr lang="en-US" sz="3000" dirty="0" smtClean="0">
                <a:solidFill>
                  <a:srgbClr val="7030A0"/>
                </a:solidFill>
              </a:rPr>
              <a:t>An aspect is a single unit association and typing an advice to point cuts</a:t>
            </a:r>
          </a:p>
          <a:p>
            <a:pPr lvl="1"/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1116" y="1600201"/>
            <a:ext cx="359092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4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Select join points</a:t>
            </a:r>
            <a:endParaRPr lang="en-GB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678" y="1264356"/>
            <a:ext cx="8400947" cy="496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8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Create advice</a:t>
            </a:r>
            <a:endParaRPr lang="en-GB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956" y="1417638"/>
            <a:ext cx="9407424" cy="443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82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Create advice</a:t>
            </a:r>
            <a:endParaRPr lang="en-GB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223" y="1417638"/>
            <a:ext cx="8524297" cy="496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80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Create AOP definitions</a:t>
            </a:r>
            <a:endParaRPr lang="en-GB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885" y="1417638"/>
            <a:ext cx="8211217" cy="411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22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Register advice beans</a:t>
            </a:r>
            <a:endParaRPr lang="en-GB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468" y="1862668"/>
            <a:ext cx="9509625" cy="320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5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Define </a:t>
            </a:r>
            <a:r>
              <a:rPr lang="en-US" dirty="0" err="1" smtClean="0">
                <a:solidFill>
                  <a:schemeClr val="accent5">
                    <a:lumMod val="50000"/>
                  </a:schemeClr>
                </a:solidFill>
              </a:rPr>
              <a:t>pointcuts</a:t>
            </a:r>
            <a:endParaRPr lang="en-GB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721" y="1286934"/>
            <a:ext cx="9402145" cy="505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93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Define aspects</a:t>
            </a:r>
            <a:endParaRPr lang="en-GB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468" y="1417638"/>
            <a:ext cx="9486676" cy="498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43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Initialize spring </a:t>
            </a:r>
            <a:r>
              <a:rPr lang="en-US" dirty="0" err="1" smtClean="0">
                <a:solidFill>
                  <a:schemeClr val="accent5">
                    <a:lumMod val="50000"/>
                  </a:schemeClr>
                </a:solidFill>
              </a:rPr>
              <a:t>IoC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 container</a:t>
            </a:r>
            <a:endParaRPr lang="en-GB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91" y="1670757"/>
            <a:ext cx="9505342" cy="408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6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Access and use beans without spring AOP</a:t>
            </a:r>
            <a:endParaRPr lang="en-GB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14" y="1311276"/>
            <a:ext cx="846772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13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Access and use beans with spring AOP</a:t>
            </a:r>
            <a:endParaRPr lang="en-GB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065" y="1162755"/>
            <a:ext cx="8165936" cy="50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8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231" y="1417638"/>
            <a:ext cx="4891969" cy="310272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838199" y="1417638"/>
            <a:ext cx="3903133" cy="679979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AOP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524847"/>
            <a:ext cx="109728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>
                <a:solidFill>
                  <a:srgbClr val="002060"/>
                </a:solidFill>
              </a:rPr>
              <a:t>Programming models</a:t>
            </a:r>
          </a:p>
          <a:p>
            <a:pPr lvl="1"/>
            <a:r>
              <a:rPr lang="en-US" dirty="0" smtClean="0">
                <a:solidFill>
                  <a:srgbClr val="FF9933"/>
                </a:solidFill>
              </a:rPr>
              <a:t>Method –only interceptors</a:t>
            </a:r>
          </a:p>
          <a:p>
            <a:pPr lvl="1"/>
            <a:r>
              <a:rPr lang="en-US" dirty="0" smtClean="0">
                <a:solidFill>
                  <a:srgbClr val="FF9933"/>
                </a:solidFill>
              </a:rPr>
              <a:t>Advisor</a:t>
            </a:r>
          </a:p>
          <a:p>
            <a:pPr lvl="2"/>
            <a:r>
              <a:rPr lang="en-US" dirty="0" smtClean="0">
                <a:solidFill>
                  <a:srgbClr val="FF9933"/>
                </a:solidFill>
              </a:rPr>
              <a:t>Captures advice behavior using plain POJO</a:t>
            </a:r>
          </a:p>
          <a:p>
            <a:pPr lvl="2"/>
            <a:r>
              <a:rPr lang="en-US" dirty="0" smtClean="0">
                <a:solidFill>
                  <a:srgbClr val="FF9933"/>
                </a:solidFill>
              </a:rPr>
              <a:t>AspectJ APIs</a:t>
            </a:r>
          </a:p>
          <a:p>
            <a:pPr lvl="3"/>
            <a:r>
              <a:rPr lang="en-US" dirty="0" smtClean="0">
                <a:solidFill>
                  <a:srgbClr val="FF9933"/>
                </a:solidFill>
              </a:rPr>
              <a:t>Annotation and library APIs</a:t>
            </a:r>
          </a:p>
          <a:p>
            <a:pPr lvl="3"/>
            <a:r>
              <a:rPr lang="en-US" dirty="0" smtClean="0">
                <a:solidFill>
                  <a:srgbClr val="FF9933"/>
                </a:solidFill>
              </a:rPr>
              <a:t>Advice beans are well-formed </a:t>
            </a:r>
          </a:p>
          <a:p>
            <a:pPr lvl="4"/>
            <a:r>
              <a:rPr lang="en-US" dirty="0" smtClean="0">
                <a:solidFill>
                  <a:srgbClr val="FF9933"/>
                </a:solidFill>
              </a:rPr>
              <a:t>Conform to method conventions but not special interfaces</a:t>
            </a:r>
          </a:p>
          <a:p>
            <a:pPr lvl="2"/>
            <a:r>
              <a:rPr lang="en-US" dirty="0" smtClean="0">
                <a:solidFill>
                  <a:srgbClr val="FF9933"/>
                </a:solidFill>
              </a:rPr>
              <a:t>AOP alliance APIs</a:t>
            </a:r>
          </a:p>
          <a:p>
            <a:pPr lvl="3"/>
            <a:r>
              <a:rPr lang="en-US" dirty="0" smtClean="0">
                <a:solidFill>
                  <a:srgbClr val="FF9933"/>
                </a:solidFill>
              </a:rPr>
              <a:t>Advice beans implement interfaces</a:t>
            </a:r>
          </a:p>
          <a:p>
            <a:pPr lvl="1"/>
            <a:r>
              <a:rPr lang="en-US" dirty="0" smtClean="0">
                <a:solidFill>
                  <a:srgbClr val="FF9933"/>
                </a:solidFill>
              </a:rPr>
              <a:t>Spring AOP xml schema advice types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9861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Execution PCD match origins</a:t>
            </a:r>
            <a:endParaRPr lang="en-GB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029" y="1219201"/>
            <a:ext cx="8554368" cy="524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2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Execution PCD match origins</a:t>
            </a:r>
            <a:endParaRPr lang="en-GB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778" y="1295576"/>
            <a:ext cx="8576339" cy="507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25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Execution PCD match origins</a:t>
            </a:r>
            <a:endParaRPr lang="en-GB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149" y="1417638"/>
            <a:ext cx="7598268" cy="467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93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More execution PCD examples</a:t>
            </a:r>
            <a:endParaRPr lang="en-GB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828" y="1300162"/>
            <a:ext cx="7228260" cy="457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25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More execution PCD examples</a:t>
            </a:r>
            <a:endParaRPr lang="en-GB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949" y="1785584"/>
            <a:ext cx="7187817" cy="329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3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511" y="2668058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Within PCD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667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Within PCD details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182" y="2160587"/>
            <a:ext cx="8147657" cy="285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Within PCD guidelines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695" y="1780470"/>
            <a:ext cx="8355372" cy="357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73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1295336"/>
            <a:ext cx="7554911" cy="46272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555" y="5922581"/>
            <a:ext cx="4661748" cy="32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79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spring </a:t>
            </a:r>
            <a:r>
              <a:rPr lang="en-US" dirty="0" err="1" smtClean="0"/>
              <a:t>IoC</a:t>
            </a:r>
            <a:r>
              <a:rPr lang="en-US" dirty="0" smtClean="0"/>
              <a:t> and AOP, Step2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777" y="1417638"/>
            <a:ext cx="7175157" cy="477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838199" y="3279141"/>
            <a:ext cx="3903133" cy="679979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/>
          <p:cNvSpPr/>
          <p:nvPr/>
        </p:nvSpPr>
        <p:spPr>
          <a:xfrm>
            <a:off x="838199" y="1690688"/>
            <a:ext cx="3903133" cy="679979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AOP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8228" y="1690688"/>
            <a:ext cx="10517012" cy="4525963"/>
          </a:xfrm>
        </p:spPr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Point cut</a:t>
            </a:r>
          </a:p>
          <a:p>
            <a:pPr lvl="1"/>
            <a:r>
              <a:rPr lang="en-US" dirty="0" smtClean="0">
                <a:solidFill>
                  <a:srgbClr val="3399FF"/>
                </a:solidFill>
              </a:rPr>
              <a:t>Is the combination of different joint points where the advice needs to be applied</a:t>
            </a:r>
          </a:p>
          <a:p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Aspect</a:t>
            </a:r>
          </a:p>
          <a:p>
            <a:pPr lvl="1"/>
            <a:r>
              <a:rPr lang="en-US" dirty="0" smtClean="0">
                <a:solidFill>
                  <a:srgbClr val="009999"/>
                </a:solidFill>
              </a:rPr>
              <a:t>Is applying the Advice at the point cuts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>
                <a:solidFill>
                  <a:srgbClr val="009999"/>
                </a:solidFill>
              </a:rPr>
              <a:t>Defines what needs to be applied and when needs to be applied</a:t>
            </a:r>
            <a:endParaRPr lang="en-US" dirty="0">
              <a:solidFill>
                <a:srgbClr val="009999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928228" y="4653105"/>
            <a:ext cx="3903133" cy="679979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>
                <a:solidFill>
                  <a:schemeClr val="accent5">
                    <a:lumMod val="75000"/>
                  </a:schemeClr>
                </a:solidFill>
              </a:rPr>
              <a:t>Advice</a:t>
            </a:r>
            <a:endParaRPr lang="en-US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816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Integrated spring </a:t>
            </a:r>
            <a:r>
              <a:rPr lang="en-US" dirty="0" err="1" smtClean="0">
                <a:solidFill>
                  <a:schemeClr val="accent5">
                    <a:lumMod val="50000"/>
                  </a:schemeClr>
                </a:solidFill>
              </a:rPr>
              <a:t>IoC</a:t>
            </a:r>
            <a:r>
              <a:rPr lang="en-US" dirty="0" smtClean="0">
                <a:solidFill>
                  <a:schemeClr val="accent5">
                    <a:lumMod val="50000"/>
                  </a:schemeClr>
                </a:solidFill>
              </a:rPr>
              <a:t> and AOP , Step3</a:t>
            </a:r>
            <a:endParaRPr lang="en-GB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790" y="1939043"/>
            <a:ext cx="8122225" cy="355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8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PCD process step1 </a:t>
            </a:r>
            <a:r>
              <a:rPr lang="en-US" dirty="0" err="1" smtClean="0"/>
              <a:t>hightlights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556" y="1270882"/>
            <a:ext cx="8023754" cy="505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36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520" y="2076626"/>
            <a:ext cx="7406959" cy="296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0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advice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025" y="1740959"/>
            <a:ext cx="8312129" cy="384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4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advice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573" y="1519237"/>
            <a:ext cx="8107599" cy="464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AOP definitions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156" y="1526998"/>
            <a:ext cx="8438740" cy="415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67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advice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75" y="1921509"/>
            <a:ext cx="10091725" cy="307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  <a:r>
              <a:rPr lang="en-US" dirty="0" err="1" smtClean="0"/>
              <a:t>pointcuts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943" y="1542210"/>
            <a:ext cx="8190113" cy="477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6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aspects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012" y="1535289"/>
            <a:ext cx="8924854" cy="448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6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Inititalize</a:t>
            </a:r>
            <a:r>
              <a:rPr lang="en-US" dirty="0" smtClean="0"/>
              <a:t> spring </a:t>
            </a:r>
            <a:r>
              <a:rPr lang="en-US" dirty="0" err="1" smtClean="0"/>
              <a:t>Ioc</a:t>
            </a:r>
            <a:r>
              <a:rPr lang="en-US" dirty="0" smtClean="0"/>
              <a:t> container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460" y="1720498"/>
            <a:ext cx="8839871" cy="389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0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838199" y="3016251"/>
            <a:ext cx="3903133" cy="679979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/>
          <p:cNvSpPr/>
          <p:nvPr/>
        </p:nvSpPr>
        <p:spPr>
          <a:xfrm>
            <a:off x="838199" y="1690688"/>
            <a:ext cx="3903133" cy="679979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AOP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Weaver</a:t>
            </a:r>
          </a:p>
          <a:p>
            <a:pPr lvl="1"/>
            <a:r>
              <a:rPr lang="en-US" dirty="0" smtClean="0">
                <a:solidFill>
                  <a:srgbClr val="3399FF"/>
                </a:solidFill>
              </a:rPr>
              <a:t>Is construction code by injecting calls to aspects</a:t>
            </a:r>
          </a:p>
          <a:p>
            <a:r>
              <a:rPr lang="en-US" dirty="0" err="1" smtClean="0">
                <a:solidFill>
                  <a:srgbClr val="00B050"/>
                </a:solidFill>
              </a:rPr>
              <a:t>Jointpoint</a:t>
            </a:r>
            <a:endParaRPr lang="en-US" dirty="0" smtClean="0">
              <a:solidFill>
                <a:srgbClr val="00B050"/>
              </a:solidFill>
            </a:endParaRPr>
          </a:p>
          <a:p>
            <a:pPr lvl="1"/>
            <a:r>
              <a:rPr lang="en-US" dirty="0" smtClean="0">
                <a:solidFill>
                  <a:srgbClr val="009999"/>
                </a:solidFill>
              </a:rPr>
              <a:t>Is where the advice is applied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57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 without spring AOP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285" y="1258181"/>
            <a:ext cx="7875278" cy="47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9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 with spring AOP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205" y="1831453"/>
            <a:ext cx="668655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PCD match origins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228" y="1549928"/>
            <a:ext cx="7480246" cy="450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PCD match origins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25" y="1784525"/>
            <a:ext cx="66865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4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PCD match origins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962" y="1882598"/>
            <a:ext cx="669607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8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execution PCD examples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1873603"/>
            <a:ext cx="66294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11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execution PCD examples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275" y="1781000"/>
            <a:ext cx="7961450" cy="370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2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911" y="2611614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Within PCD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486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Within PCD details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687" y="2577571"/>
            <a:ext cx="652462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883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Within PCD guidelines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637" y="2028825"/>
            <a:ext cx="656272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84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Advices</a:t>
            </a:r>
            <a:endParaRPr lang="en-GB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222" y="1739370"/>
            <a:ext cx="9657555" cy="404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1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Integrated process </a:t>
            </a:r>
            <a:r>
              <a:rPr lang="en-US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IoC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and AOP, step1</a:t>
            </a:r>
            <a:endParaRPr lang="en-GB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910" y="1862411"/>
            <a:ext cx="6553200" cy="403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724" y="6026063"/>
            <a:ext cx="3686175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4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Integrated spring </a:t>
            </a:r>
            <a:r>
              <a:rPr lang="en-US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IoC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and AOP , step2</a:t>
            </a:r>
            <a:endParaRPr lang="en-GB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452" y="1961145"/>
            <a:ext cx="661987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6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Integrated spring </a:t>
            </a:r>
            <a:r>
              <a:rPr lang="en-US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IoC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and AOP, step3</a:t>
            </a:r>
            <a:endParaRPr lang="en-GB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2038350"/>
            <a:ext cx="66675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28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Execution PCD Spring </a:t>
            </a:r>
            <a:r>
              <a:rPr lang="en-US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IoC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 and AOP,step3</a:t>
            </a:r>
            <a:endParaRPr lang="en-GB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468" y="1954390"/>
            <a:ext cx="66294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39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Manage AOP code and definition of separation</a:t>
            </a:r>
          </a:p>
          <a:p>
            <a:r>
              <a:rPr lang="en-US" dirty="0" smtClean="0"/>
              <a:t>Identify concerns and joint points</a:t>
            </a:r>
          </a:p>
          <a:p>
            <a:r>
              <a:rPr lang="en-US" dirty="0" smtClean="0"/>
              <a:t>Create advice</a:t>
            </a:r>
          </a:p>
          <a:p>
            <a:r>
              <a:rPr lang="en-US" dirty="0" smtClean="0"/>
              <a:t>Create AOP definitions file</a:t>
            </a:r>
          </a:p>
          <a:p>
            <a:r>
              <a:rPr lang="en-US" dirty="0" smtClean="0"/>
              <a:t>Register advice beans</a:t>
            </a:r>
          </a:p>
          <a:p>
            <a:r>
              <a:rPr lang="en-US" dirty="0" smtClean="0"/>
              <a:t>Create point cuts definition</a:t>
            </a:r>
          </a:p>
          <a:p>
            <a:r>
              <a:rPr lang="en-US" dirty="0" smtClean="0"/>
              <a:t>Define aspects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94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115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emplat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es-E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es-E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background-dpt-template-038</Template>
  <TotalTime>1784</TotalTime>
  <Words>648</Words>
  <Application>Microsoft Office PowerPoint</Application>
  <PresentationFormat>Widescreen</PresentationFormat>
  <Paragraphs>164</Paragraphs>
  <Slides>95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7" baseType="lpstr">
      <vt:lpstr>Arial</vt:lpstr>
      <vt:lpstr>Template</vt:lpstr>
      <vt:lpstr>Spring AOP </vt:lpstr>
      <vt:lpstr>Outline</vt:lpstr>
      <vt:lpstr>Aspect oriented programming</vt:lpstr>
      <vt:lpstr>Aspect oriented programming</vt:lpstr>
      <vt:lpstr>Aspect oriented programming</vt:lpstr>
      <vt:lpstr>Spring AOP</vt:lpstr>
      <vt:lpstr>Spring AOP</vt:lpstr>
      <vt:lpstr>Spring AOP</vt:lpstr>
      <vt:lpstr>Advices</vt:lpstr>
      <vt:lpstr>Spring AOP</vt:lpstr>
      <vt:lpstr>General Spring IoC</vt:lpstr>
      <vt:lpstr>Spring Ioc Process</vt:lpstr>
      <vt:lpstr>Develop POJO library</vt:lpstr>
      <vt:lpstr>Develop POJO library</vt:lpstr>
      <vt:lpstr>Develop POJO library</vt:lpstr>
      <vt:lpstr>Create bean definitions</vt:lpstr>
      <vt:lpstr>Registering beans and interdependencies</vt:lpstr>
      <vt:lpstr>Access and use Beans</vt:lpstr>
      <vt:lpstr>Spring AOP helloworld</vt:lpstr>
      <vt:lpstr>Spring AOP jars</vt:lpstr>
      <vt:lpstr>Spring AOP helloworld process</vt:lpstr>
      <vt:lpstr>Select join points</vt:lpstr>
      <vt:lpstr>Select join points</vt:lpstr>
      <vt:lpstr>Create advice</vt:lpstr>
      <vt:lpstr>Create AOP definition file</vt:lpstr>
      <vt:lpstr>Register advice beans</vt:lpstr>
      <vt:lpstr>Create pointcut definitions</vt:lpstr>
      <vt:lpstr>Define aspects</vt:lpstr>
      <vt:lpstr>Domain beans</vt:lpstr>
      <vt:lpstr>Initialize Spring IoC container</vt:lpstr>
      <vt:lpstr>Access and use beans without spring AOP</vt:lpstr>
      <vt:lpstr>Access and use Beans with spring AOP</vt:lpstr>
      <vt:lpstr>Integrated process spring ioc and AOP</vt:lpstr>
      <vt:lpstr>Integrated spring IoC and AOP, step 1</vt:lpstr>
      <vt:lpstr>Integrated spring IoC and AOP, step2</vt:lpstr>
      <vt:lpstr>Integrated spring IoC and AOP , Step3</vt:lpstr>
      <vt:lpstr>Addressing the application</vt:lpstr>
      <vt:lpstr>Pointcuts </vt:lpstr>
      <vt:lpstr>Pointcut definition (PCD)</vt:lpstr>
      <vt:lpstr>Pointcut definition (PCD)</vt:lpstr>
      <vt:lpstr>Execution PCD</vt:lpstr>
      <vt:lpstr>Execution PCD details</vt:lpstr>
      <vt:lpstr>Execution PCD guidelines</vt:lpstr>
      <vt:lpstr>Execution PCD guidelines</vt:lpstr>
      <vt:lpstr>Integrated PCD guidelines, Step1</vt:lpstr>
      <vt:lpstr>Integrated Spring IoC and AOP, Step2</vt:lpstr>
      <vt:lpstr>Integrated spring IoC and AOP ,step3</vt:lpstr>
      <vt:lpstr>Execution PCD process , Step1 highlights</vt:lpstr>
      <vt:lpstr>Select join points</vt:lpstr>
      <vt:lpstr>Select join points</vt:lpstr>
      <vt:lpstr>Create advice</vt:lpstr>
      <vt:lpstr>Create advice</vt:lpstr>
      <vt:lpstr>Create AOP definitions</vt:lpstr>
      <vt:lpstr>Register advice beans</vt:lpstr>
      <vt:lpstr>Define pointcuts</vt:lpstr>
      <vt:lpstr>Define aspects</vt:lpstr>
      <vt:lpstr>Initialize spring IoC container</vt:lpstr>
      <vt:lpstr>Access and use beans without spring AOP</vt:lpstr>
      <vt:lpstr>Access and use beans with spring AOP</vt:lpstr>
      <vt:lpstr>Execution PCD match origins</vt:lpstr>
      <vt:lpstr>Execution PCD match origins</vt:lpstr>
      <vt:lpstr>Execution PCD match origins</vt:lpstr>
      <vt:lpstr>More execution PCD examples</vt:lpstr>
      <vt:lpstr>More execution PCD examples</vt:lpstr>
      <vt:lpstr>Within PCD</vt:lpstr>
      <vt:lpstr>Within PCD details</vt:lpstr>
      <vt:lpstr>Within PCD guidelines</vt:lpstr>
      <vt:lpstr>Integrated process spring IoC and AOP</vt:lpstr>
      <vt:lpstr>Integrated spring IoC and AOP, Step2</vt:lpstr>
      <vt:lpstr>Integrated spring IoC and AOP , Step3</vt:lpstr>
      <vt:lpstr>Execution PCD process step1 hightlights</vt:lpstr>
      <vt:lpstr>Select join points</vt:lpstr>
      <vt:lpstr>Create advice</vt:lpstr>
      <vt:lpstr>Create advice</vt:lpstr>
      <vt:lpstr>Create AOP definitions</vt:lpstr>
      <vt:lpstr>Register advice beans</vt:lpstr>
      <vt:lpstr>Define pointcuts</vt:lpstr>
      <vt:lpstr>Define aspects</vt:lpstr>
      <vt:lpstr>Inititalize spring Ioc container</vt:lpstr>
      <vt:lpstr>Access and use beans without spring AOP</vt:lpstr>
      <vt:lpstr>Access and use beans with spring AOP</vt:lpstr>
      <vt:lpstr>Execution PCD match origins</vt:lpstr>
      <vt:lpstr>Execution PCD match origins</vt:lpstr>
      <vt:lpstr>Execution PCD match origins</vt:lpstr>
      <vt:lpstr>More execution PCD examples</vt:lpstr>
      <vt:lpstr>More execution PCD examples</vt:lpstr>
      <vt:lpstr>Within PCD</vt:lpstr>
      <vt:lpstr>Within PCD details</vt:lpstr>
      <vt:lpstr>Within PCD guidelines</vt:lpstr>
      <vt:lpstr>Integrated process IoC and AOP, step1</vt:lpstr>
      <vt:lpstr>Integrated spring IoC and AOP , step2</vt:lpstr>
      <vt:lpstr>Integrated spring IoC and AOP, step3</vt:lpstr>
      <vt:lpstr>Execution PCD Spring IoC and AOP,step3</vt:lpstr>
      <vt:lpstr>Summary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core framework core capabilities</dc:title>
  <dc:creator>Nguyen Anh Minh</dc:creator>
  <cp:lastModifiedBy>Nguyen Anh Minh</cp:lastModifiedBy>
  <cp:revision>266</cp:revision>
  <dcterms:created xsi:type="dcterms:W3CDTF">2016-07-19T09:20:28Z</dcterms:created>
  <dcterms:modified xsi:type="dcterms:W3CDTF">2016-08-11T05:59:12Z</dcterms:modified>
</cp:coreProperties>
</file>